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04304E-9937-47F5-96A8-891A8BBD78E8}">
  <a:tblStyle styleId="{6204304E-9937-47F5-96A8-891A8BBD78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47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bffec22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2bffec22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ice in pipe affect mass flow rate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9e201f17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29e201f17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2bffec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2bffec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bffec2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bffec2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2bffec22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2bffec22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bffec22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bffec22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>
                <a:solidFill>
                  <a:srgbClr val="434343"/>
                </a:solidFill>
              </a:rPr>
              <a:t>Experiment Variables: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Flush Frequency: 1 hour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Flush Water volume: 1 liter </a:t>
            </a:r>
            <a:endParaRPr sz="180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>
                <a:solidFill>
                  <a:srgbClr val="434343"/>
                </a:solidFill>
              </a:rPr>
              <a:t>Mass flow rate: 0.02 kg/s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2bffec22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2bffec22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Set up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Temperature sensor results 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What does the temperature change for the ice block mean?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Individual sensors?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Check for patterns in the sensor data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Absolute difference over time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Slope in all sensors 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How much warming exists in the ice block?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Somehow it looks like the flushed water cools over the experiment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Ice block warms but not uniformly. Why?</a:t>
            </a:r>
            <a:endParaRPr dirty="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>
                <a:solidFill>
                  <a:schemeClr val="dk1"/>
                </a:solidFill>
              </a:rPr>
              <a:t>What is the difference between the fresh and salt water data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2bffec22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2bffec22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bffec22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2bffec22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2bffec2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2bffec2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a good comparison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Salt water had a big crack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101625"/>
            <a:ext cx="3563400" cy="1044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CFE2F3"/>
              </a:highlight>
            </a:endParaRPr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8325675" y="76200"/>
            <a:ext cx="818325" cy="3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-10350" y="4833900"/>
            <a:ext cx="41580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Arizona NASA Space Grant Symposium 4/18/20</a:t>
            </a:r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-20775" y="1408925"/>
            <a:ext cx="9164700" cy="2378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76200" y="3825"/>
            <a:ext cx="7230300" cy="23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Arctic Ice Management</a:t>
            </a:r>
            <a:endParaRPr sz="53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0" y="2917600"/>
            <a:ext cx="8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i="1"/>
              <a:t> Johnathan Gamaunt, Professor Steven Desch, Professor   Christopher Groppi, Professor Hilairy Hartnett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000" y="1808750"/>
            <a:ext cx="1621675" cy="16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574" y="3825"/>
            <a:ext cx="3687425" cy="10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225" y="2237400"/>
            <a:ext cx="63408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1">
                <a:solidFill>
                  <a:schemeClr val="dk2"/>
                </a:solidFill>
              </a:rPr>
              <a:t> Presenter: Kathryn Chamberlin</a:t>
            </a:r>
            <a:endParaRPr sz="2600"/>
          </a:p>
        </p:txBody>
      </p:sp>
      <p:sp>
        <p:nvSpPr>
          <p:cNvPr id="63" name="Google Shape;63;p13"/>
          <p:cNvSpPr/>
          <p:nvPr/>
        </p:nvSpPr>
        <p:spPr>
          <a:xfrm>
            <a:off x="-10350" y="3919200"/>
            <a:ext cx="9164700" cy="117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311700" y="274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311700" y="795500"/>
            <a:ext cx="8520600" cy="1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 flush frequency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Flush greater volumes of water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Investigate damage to ice sheet due to water delivery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-20775" y="1408925"/>
            <a:ext cx="9164700" cy="2378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-10350" y="3919200"/>
            <a:ext cx="9164700" cy="117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0" y="445025"/>
            <a:ext cx="88323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000000"/>
                </a:solidFill>
              </a:rPr>
              <a:t>Thank you!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200" i="1"/>
              <a:t> Questions?</a:t>
            </a:r>
            <a:endParaRPr sz="3200" i="1"/>
          </a:p>
        </p:txBody>
      </p:sp>
      <p:sp>
        <p:nvSpPr>
          <p:cNvPr id="185" name="Google Shape;18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0" y="3325"/>
            <a:ext cx="37521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0" y="177825"/>
            <a:ext cx="91440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oboto"/>
                <a:ea typeface="Roboto"/>
                <a:cs typeface="Roboto"/>
                <a:sym typeface="Roboto"/>
              </a:rPr>
              <a:t>   Motivation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3100" y="1103525"/>
            <a:ext cx="3480300" cy="3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End-summer ice in Arctic is predicted to be gone by 2030s¹</a:t>
            </a:r>
            <a:endParaRPr sz="180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Causes positive feedback in climate system</a:t>
            </a:r>
            <a:endParaRPr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Goal: increase Arctic sea ice production by pumping sea water onto ice sheets during the winter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125" y="964715"/>
            <a:ext cx="5116425" cy="32949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225075" y="4194513"/>
            <a:ext cx="4738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Image from</a:t>
            </a: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 the National Snow and Ice Data Center 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017600" y="4587025"/>
            <a:ext cx="47385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¹Desch, S. </a:t>
            </a:r>
            <a:r>
              <a:rPr lang="en" sz="1200" i="1">
                <a:solidFill>
                  <a:srgbClr val="000000"/>
                </a:solidFill>
              </a:rPr>
              <a:t>et al.</a:t>
            </a:r>
            <a:r>
              <a:rPr lang="en" sz="1200">
                <a:solidFill>
                  <a:srgbClr val="000000"/>
                </a:solidFill>
              </a:rPr>
              <a:t> (2017), Arctic ice management. Earth's Future, 5: 107-127. doi:10.1002/2016EF000410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17" y="1258525"/>
            <a:ext cx="4534283" cy="340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50" y="1256474"/>
            <a:ext cx="4570300" cy="31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-76200" y="177825"/>
            <a:ext cx="91440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Concept of Operations</a:t>
            </a:r>
            <a:endParaRPr sz="320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450" y="941125"/>
            <a:ext cx="3633475" cy="27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25" y="977425"/>
            <a:ext cx="3735175" cy="26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98400" y="3606550"/>
            <a:ext cx="37353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Refrigerator Setup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4</a:t>
            </a:r>
            <a:r>
              <a:rPr lang="en" baseline="30000"/>
              <a:t>o</a:t>
            </a:r>
            <a:r>
              <a:rPr lang="en"/>
              <a:t>C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55 gallon reservoir tank (1), 7 gallon flush tank (2), flush control valve (3)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separate computers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597750" y="1696400"/>
            <a:ext cx="137150" cy="29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Arial"/>
              </a:rPr>
              <a:t>1</a:t>
            </a:r>
          </a:p>
        </p:txBody>
      </p:sp>
      <p:sp>
        <p:nvSpPr>
          <p:cNvPr id="92" name="Google Shape;92;p16"/>
          <p:cNvSpPr/>
          <p:nvPr/>
        </p:nvSpPr>
        <p:spPr>
          <a:xfrm>
            <a:off x="2691225" y="1825300"/>
            <a:ext cx="196875" cy="244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Arial"/>
              </a:rPr>
              <a:t>2</a:t>
            </a:r>
          </a:p>
        </p:txBody>
      </p:sp>
      <p:sp>
        <p:nvSpPr>
          <p:cNvPr id="93" name="Google Shape;93;p16"/>
          <p:cNvSpPr/>
          <p:nvPr/>
        </p:nvSpPr>
        <p:spPr>
          <a:xfrm>
            <a:off x="3496600" y="2708052"/>
            <a:ext cx="196874" cy="244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Arial"/>
              </a:rPr>
              <a:t>3</a:t>
            </a:r>
          </a:p>
        </p:txBody>
      </p:sp>
      <p:sp>
        <p:nvSpPr>
          <p:cNvPr id="94" name="Google Shape;94;p16"/>
          <p:cNvSpPr txBox="1"/>
          <p:nvPr/>
        </p:nvSpPr>
        <p:spPr>
          <a:xfrm>
            <a:off x="4979500" y="3686625"/>
            <a:ext cx="37353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Refrigerator-Freezer Pass Through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Mass Flow Rate control valve (4)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Water sensor, temperature sensor, camera, and internet cabling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304700" y="2449561"/>
            <a:ext cx="196875" cy="2443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FE2F3"/>
                </a:solidFill>
                <a:latin typeface="Arial"/>
              </a:rPr>
              <a:t>4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0" y="177825"/>
            <a:ext cx="91440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 Test Apparatus</a:t>
            </a:r>
            <a:endParaRPr sz="320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26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Fresh </a:t>
            </a:r>
            <a:r>
              <a:rPr lang="en-US" dirty="0"/>
              <a:t>W</a:t>
            </a:r>
            <a:r>
              <a:rPr lang="en" dirty="0"/>
              <a:t>ater Experiment</a:t>
            </a:r>
            <a:endParaRPr dirty="0"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l="5369" t="14850" r="8984"/>
          <a:stretch/>
        </p:blipFill>
        <p:spPr>
          <a:xfrm>
            <a:off x="365250" y="2939700"/>
            <a:ext cx="3182075" cy="18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638582" y="4310321"/>
            <a:ext cx="455400" cy="439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1582927" y="3870384"/>
            <a:ext cx="455400" cy="439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286900" y="3870384"/>
            <a:ext cx="455400" cy="439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1448803" y="4225073"/>
            <a:ext cx="220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0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17905" y="4353416"/>
            <a:ext cx="220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1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404251" y="4265191"/>
            <a:ext cx="220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5</a:t>
            </a:r>
            <a:endParaRPr sz="1800" b="1">
              <a:solidFill>
                <a:srgbClr val="FF0000"/>
              </a:solidFill>
            </a:endParaRPr>
          </a:p>
        </p:txBody>
      </p:sp>
      <p:graphicFrame>
        <p:nvGraphicFramePr>
          <p:cNvPr id="110" name="Google Shape;110;p17"/>
          <p:cNvGraphicFramePr/>
          <p:nvPr>
            <p:extLst>
              <p:ext uri="{D42A27DB-BD31-4B8C-83A1-F6EECF244321}">
                <p14:modId xmlns:p14="http://schemas.microsoft.com/office/powerpoint/2010/main" val="504180687"/>
              </p:ext>
            </p:extLst>
          </p:nvPr>
        </p:nvGraphicFramePr>
        <p:xfrm>
          <a:off x="717307" y="1413963"/>
          <a:ext cx="2386400" cy="1417200"/>
        </p:xfrm>
        <a:graphic>
          <a:graphicData uri="http://schemas.openxmlformats.org/drawingml/2006/table">
            <a:tbl>
              <a:tblPr>
                <a:noFill/>
                <a:tableStyleId>{6204304E-9937-47F5-96A8-891A8BBD78E8}</a:tableStyleId>
              </a:tblPr>
              <a:tblGrid>
                <a:gridCol w="119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Temperature Sensor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Depth Below Ice Surface (cm)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1</a:t>
                      </a:r>
                      <a:endParaRPr sz="9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7.5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0.5</a:t>
                      </a:r>
                      <a:endParaRPr sz="9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r="15725"/>
          <a:stretch/>
        </p:blipFill>
        <p:spPr>
          <a:xfrm>
            <a:off x="3881200" y="869550"/>
            <a:ext cx="5070451" cy="41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7875" y="1421275"/>
            <a:ext cx="1348475" cy="7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260988" y="887300"/>
            <a:ext cx="3390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Sensor Placement: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</a:t>
            </a:r>
            <a:r>
              <a:rPr lang="en-US" dirty="0"/>
              <a:t> W</a:t>
            </a:r>
            <a:r>
              <a:rPr lang="en" dirty="0"/>
              <a:t>ater Experiments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827625"/>
            <a:ext cx="8520600" cy="19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Fresh </a:t>
            </a:r>
            <a:r>
              <a:rPr lang="en-US" dirty="0"/>
              <a:t>w</a:t>
            </a:r>
            <a:r>
              <a:rPr lang="en" dirty="0"/>
              <a:t>ater freezes faster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Salt water freezes in slush form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Freezing temperature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dirty="0"/>
              <a:t>Fresh water:  -0.01°C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dirty="0"/>
              <a:t>S</a:t>
            </a:r>
            <a:r>
              <a:rPr lang="en" dirty="0"/>
              <a:t>alt water: -2.4°C</a:t>
            </a:r>
            <a:endParaRPr dirty="0"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075" y="2846063"/>
            <a:ext cx="3100925" cy="19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200" y="2798900"/>
            <a:ext cx="3100925" cy="19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 t="33576" r="11111" b="1790"/>
          <a:stretch/>
        </p:blipFill>
        <p:spPr>
          <a:xfrm>
            <a:off x="-5501797" y="3909925"/>
            <a:ext cx="873239" cy="7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6">
            <a:alphaModFix/>
          </a:blip>
          <a:srcRect t="32443" r="5410" b="2927"/>
          <a:stretch/>
        </p:blipFill>
        <p:spPr>
          <a:xfrm>
            <a:off x="-4642456" y="3909925"/>
            <a:ext cx="929184" cy="74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8"/>
          <p:cNvCxnSpPr/>
          <p:nvPr/>
        </p:nvCxnSpPr>
        <p:spPr>
          <a:xfrm>
            <a:off x="4239246" y="3828749"/>
            <a:ext cx="9213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1328050" y="2846075"/>
            <a:ext cx="1151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Fresh water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389825" y="2759025"/>
            <a:ext cx="1151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Fresh water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2921625" y="2797525"/>
            <a:ext cx="11514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Salt water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7109325" y="2721325"/>
            <a:ext cx="1151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Salt water</a:t>
            </a: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t="3711" b="3721"/>
          <a:stretch/>
        </p:blipFill>
        <p:spPr>
          <a:xfrm>
            <a:off x="4267375" y="2410200"/>
            <a:ext cx="4263101" cy="23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</a:t>
            </a:r>
            <a:r>
              <a:rPr lang="en-US" dirty="0"/>
              <a:t> W</a:t>
            </a:r>
            <a:r>
              <a:rPr lang="en" dirty="0"/>
              <a:t>ater Flush Experiment Set-up</a:t>
            </a:r>
            <a:endParaRPr dirty="0"/>
          </a:p>
        </p:txBody>
      </p:sp>
      <p:sp>
        <p:nvSpPr>
          <p:cNvPr id="137" name="Google Shape;137;p19"/>
          <p:cNvSpPr/>
          <p:nvPr/>
        </p:nvSpPr>
        <p:spPr>
          <a:xfrm>
            <a:off x="6072075" y="3618075"/>
            <a:ext cx="452700" cy="4284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5063175" y="3618075"/>
            <a:ext cx="452700" cy="4284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9" name="Google Shape;139;p19"/>
          <p:cNvGraphicFramePr/>
          <p:nvPr/>
        </p:nvGraphicFramePr>
        <p:xfrm>
          <a:off x="698750" y="2410200"/>
          <a:ext cx="2627625" cy="2392530"/>
        </p:xfrm>
        <a:graphic>
          <a:graphicData uri="http://schemas.openxmlformats.org/drawingml/2006/table">
            <a:tbl>
              <a:tblPr>
                <a:noFill/>
                <a:tableStyleId>{6204304E-9937-47F5-96A8-891A8BBD78E8}</a:tableStyleId>
              </a:tblPr>
              <a:tblGrid>
                <a:gridCol w="10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Temperature Sensor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Depth Below Ice Surface (cm)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" name="Google Shape;140;p19"/>
          <p:cNvSpPr txBox="1"/>
          <p:nvPr/>
        </p:nvSpPr>
        <p:spPr>
          <a:xfrm>
            <a:off x="183675" y="805700"/>
            <a:ext cx="5888400" cy="15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Experiment Variables:</a:t>
            </a:r>
            <a:endParaRPr sz="1800" dirty="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 dirty="0">
                <a:solidFill>
                  <a:srgbClr val="434343"/>
                </a:solidFill>
              </a:rPr>
              <a:t>Flush Frequency: 1 hour</a:t>
            </a:r>
            <a:endParaRPr sz="1800" dirty="0">
              <a:solidFill>
                <a:srgbClr val="43434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</a:pPr>
            <a:r>
              <a:rPr lang="en" sz="1800" dirty="0">
                <a:solidFill>
                  <a:srgbClr val="434343"/>
                </a:solidFill>
              </a:rPr>
              <a:t>Flush Water volume: 1 liter 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One flush per hour for eight hours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6916950" y="3618075"/>
            <a:ext cx="387600" cy="3846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5409950" y="3318825"/>
            <a:ext cx="2853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00"/>
                </a:solidFill>
              </a:rPr>
              <a:t>0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467500" y="3266950"/>
            <a:ext cx="285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00"/>
                </a:solidFill>
              </a:rPr>
              <a:t>5</a:t>
            </a:r>
            <a:endParaRPr sz="16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00"/>
                </a:solidFill>
              </a:rPr>
              <a:t>4</a:t>
            </a:r>
            <a:endParaRPr sz="16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00"/>
                </a:solidFill>
              </a:rPr>
              <a:t>3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7252675" y="3436500"/>
            <a:ext cx="2853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00"/>
                </a:solidFill>
              </a:rPr>
              <a:t>1</a:t>
            </a:r>
            <a:endParaRPr sz="1600" b="1">
              <a:solidFill>
                <a:srgbClr val="FFFF00"/>
              </a:solidFill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 </a:t>
            </a:r>
            <a:r>
              <a:rPr lang="en-US" dirty="0"/>
              <a:t>W</a:t>
            </a:r>
            <a:r>
              <a:rPr lang="en" dirty="0"/>
              <a:t>ater Flushing Results</a:t>
            </a:r>
            <a:endParaRPr dirty="0"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l="9252" t="23819" r="-2518" b="-979"/>
          <a:stretch/>
        </p:blipFill>
        <p:spPr>
          <a:xfrm>
            <a:off x="2624775" y="1102375"/>
            <a:ext cx="4255325" cy="13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50" y="2636375"/>
            <a:ext cx="8118299" cy="24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2577050" y="789125"/>
            <a:ext cx="19509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Experiment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4710650" y="789125"/>
            <a:ext cx="19509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Experiment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3777000" y="2636375"/>
            <a:ext cx="1950900" cy="34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vs. Time</a:t>
            </a:r>
            <a:endParaRPr/>
          </a:p>
        </p:txBody>
      </p:sp>
      <p:cxnSp>
        <p:nvCxnSpPr>
          <p:cNvPr id="156" name="Google Shape;156;p20"/>
          <p:cNvCxnSpPr/>
          <p:nvPr/>
        </p:nvCxnSpPr>
        <p:spPr>
          <a:xfrm flipH="1">
            <a:off x="2692825" y="2319050"/>
            <a:ext cx="40653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0"/>
          <p:cNvCxnSpPr/>
          <p:nvPr/>
        </p:nvCxnSpPr>
        <p:spPr>
          <a:xfrm flipH="1">
            <a:off x="6159500" y="2232900"/>
            <a:ext cx="1021200" cy="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Fresh </a:t>
            </a:r>
            <a:r>
              <a:rPr lang="en-US" dirty="0"/>
              <a:t>W</a:t>
            </a:r>
            <a:r>
              <a:rPr lang="en" dirty="0"/>
              <a:t>ater vs. Salt </a:t>
            </a:r>
            <a:r>
              <a:rPr lang="en-US" dirty="0"/>
              <a:t>W</a:t>
            </a:r>
            <a:r>
              <a:rPr lang="en" dirty="0"/>
              <a:t>ater Results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12850" y="3512225"/>
            <a:ext cx="8520600" cy="16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Fresh water ice sheet returns to equilibrium sooner than saltwater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Salt water stays colder overtime </a:t>
            </a:r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88" y="1126832"/>
            <a:ext cx="4191575" cy="216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26825"/>
            <a:ext cx="4162744" cy="21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458225" y="928000"/>
            <a:ext cx="38814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 0.5cm Below Ice Surface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4815050" y="928000"/>
            <a:ext cx="38184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 7.5cm Below Ice Surface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468</Words>
  <Application>Microsoft Office PowerPoint</Application>
  <PresentationFormat>On-screen Show (16:9)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Arctic Ice Management</vt:lpstr>
      <vt:lpstr>   Motivation</vt:lpstr>
      <vt:lpstr>   Concept of Operations</vt:lpstr>
      <vt:lpstr>   Test Apparatus</vt:lpstr>
      <vt:lpstr>Fresh Water Experiment</vt:lpstr>
      <vt:lpstr>Salt Water Experiments</vt:lpstr>
      <vt:lpstr>Salt Water Flush Experiment Set-up</vt:lpstr>
      <vt:lpstr>Salt Water Flushing Results</vt:lpstr>
      <vt:lpstr>Fresh Water vs. Salt Water Results</vt:lpstr>
      <vt:lpstr>Future 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Ice Management</dc:title>
  <dc:creator>Kathryn Chamberlin</dc:creator>
  <cp:lastModifiedBy>Kathryn Chamberlin</cp:lastModifiedBy>
  <cp:revision>3</cp:revision>
  <dcterms:modified xsi:type="dcterms:W3CDTF">2020-04-03T20:37:27Z</dcterms:modified>
</cp:coreProperties>
</file>